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D94B-941E-4A1A-9249-B4386A70B5C7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4/4a/Christian_percentage_by_country.pn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frm=1&amp;source=images&amp;cd=&amp;cad=rja&amp;docid=6I0GhvDLZGB7oM&amp;tbnid=Xzd2MM4U-CUeNM:&amp;ved=0CAUQjRw&amp;url=http://landkaarten.startpagina.nl/&amp;ei=5Q1xUuCJC62U0QXkzoGIAg&amp;psig=AFQjCNG6jGJ20Emjwy1a75PL-K35NK9xfg&amp;ust=1383227150321645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God_(jodendom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c/c2/12_Tribes_of_Israel_Map.sv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ternethuwelijk.nl/wiki.php?title=Afbeelding:Gutenberg_bible_Old_Testament_Epistle_of_St_Jerome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2 ‘De tijd van Grieken en Romeinen’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1.5</a:t>
            </a:r>
          </a:p>
          <a:p>
            <a:r>
              <a:rPr lang="nl-NL" dirty="0" smtClean="0"/>
              <a:t>‘joden en christenen’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</a:t>
            </a:r>
            <a:r>
              <a:rPr lang="nl-NL" dirty="0" smtClean="0"/>
              <a:t>christendom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Niet het naleven van de strikte regels maakt iemand een goed mens maar verdraagzaamheid en vergiffenis.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Jezus had kritiek op de priesters van de tempel: zij kwamen niet op voor de armen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Christendom </a:t>
            </a:r>
            <a:r>
              <a:rPr lang="nl-NL" dirty="0" smtClean="0"/>
              <a:t>komt voort uit het jodendom: geschriften uit het jodendom zijn dus onderdeel van het christendom (oude </a:t>
            </a:r>
            <a:r>
              <a:rPr lang="nl-NL" dirty="0" smtClean="0"/>
              <a:t>testament)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Heilig </a:t>
            </a:r>
            <a:r>
              <a:rPr lang="nl-NL" dirty="0" smtClean="0"/>
              <a:t>boek = De </a:t>
            </a:r>
            <a:r>
              <a:rPr lang="nl-NL" dirty="0" smtClean="0"/>
              <a:t>Bijbel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Door goede verspreiding + organisatie van de volgelingen van Jezus is het verhaal van Jezus van sekte naar </a:t>
            </a:r>
            <a:r>
              <a:rPr lang="nl-NL" smtClean="0"/>
              <a:t>staatsgodsdienst ontwikkeld.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Verering </a:t>
            </a:r>
            <a:r>
              <a:rPr lang="nl-NL" dirty="0" smtClean="0"/>
              <a:t>van martelaren (mensen die stierven door vervolging, want het christendom was lange tijd verboden)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42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testant.nu/Encyclopedie/tabid/359/loc/getfile/Default.aspx?File=/Wiki/pau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5292080" cy="6441158"/>
          </a:xfrm>
          <a:prstGeom prst="rect">
            <a:avLst/>
          </a:prstGeom>
          <a:noFill/>
        </p:spPr>
      </p:pic>
      <p:sp>
        <p:nvSpPr>
          <p:cNvPr id="8" name="Stroomdiagram: Ponsband 7"/>
          <p:cNvSpPr/>
          <p:nvPr/>
        </p:nvSpPr>
        <p:spPr>
          <a:xfrm>
            <a:off x="251520" y="2564904"/>
            <a:ext cx="3240360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Paulus</a:t>
            </a:r>
          </a:p>
          <a:p>
            <a:pPr algn="ctr"/>
            <a:r>
              <a:rPr lang="nl-NL" dirty="0" smtClean="0"/>
              <a:t>Een belangrijke apostel van het christendom:</a:t>
            </a:r>
          </a:p>
          <a:p>
            <a:pPr algn="ctr"/>
            <a:r>
              <a:rPr lang="nl-NL" dirty="0" smtClean="0"/>
              <a:t>Verspreiding van het christendom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llaboutturkey.com/highres/paulsjourn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96944" cy="544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Toch werden christenen flink vervolgd….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602" name="Picture 2" descr="http://s3-eu-west-1.amazonaws.com/lookandlearn-preview/M/M000/M00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49792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3203848" y="1988840"/>
            <a:ext cx="41764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Keizer Nero gaf de christenen de schuld van de grote brand in Rome (64 n Chr.) </a:t>
            </a:r>
            <a:r>
              <a:rPr lang="nl-NL" dirty="0" smtClean="0">
                <a:sym typeface="Wingdings" pitchFamily="2" charset="2"/>
              </a:rPr>
              <a:t> vervolging begon toen</a:t>
            </a:r>
            <a:r>
              <a:rPr lang="nl-NL" dirty="0" smtClean="0"/>
              <a:t> op grote schaal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Na de fanatieke kerstening van het midden oosten en het oostelijk deel van Europa…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23554" name="Picture 2" descr="http://threeships.timerime.com/users/16862/media/Groei_christen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5246"/>
            <a:ext cx="7704856" cy="544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312 n Chr. </a:t>
            </a:r>
            <a:endParaRPr lang="nl-NL" dirty="0"/>
          </a:p>
        </p:txBody>
      </p:sp>
      <p:pic>
        <p:nvPicPr>
          <p:cNvPr id="24578" name="Picture 2" descr="http://www.rkk.nl/imglib/kn_584995_c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04" y="1196752"/>
            <a:ext cx="9159804" cy="4869160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6300192" y="4653136"/>
            <a:ext cx="2843808" cy="1440160"/>
          </a:xfrm>
          <a:prstGeom prst="wedgeEllipseCallout">
            <a:avLst>
              <a:gd name="adj1" fmla="val -63705"/>
              <a:gd name="adj2" fmla="val -21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Ik, Constantijn geef christenen godsdienstvrijheid</a:t>
            </a:r>
            <a:endParaRPr lang="nl-NL" dirty="0"/>
          </a:p>
        </p:txBody>
      </p:sp>
      <p:sp>
        <p:nvSpPr>
          <p:cNvPr id="6" name="Explosie 2 5"/>
          <p:cNvSpPr/>
          <p:nvPr/>
        </p:nvSpPr>
        <p:spPr>
          <a:xfrm>
            <a:off x="3923928" y="0"/>
            <a:ext cx="4032448" cy="18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Het christendom overschaduwde geleidelijk andere godsdiensten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88232"/>
          </a:xfrm>
        </p:spPr>
        <p:txBody>
          <a:bodyPr>
            <a:noAutofit/>
          </a:bodyPr>
          <a:lstStyle/>
          <a:p>
            <a:pPr algn="l"/>
            <a:r>
              <a:rPr lang="nl-NL" sz="3600" dirty="0" smtClean="0"/>
              <a:t>Later in 392 (onder keizer Theodosius)… staatsgodsdienst en nu:</a:t>
            </a:r>
            <a:br>
              <a:rPr lang="nl-NL" sz="3600" dirty="0" smtClean="0"/>
            </a:br>
            <a:r>
              <a:rPr lang="nl-NL" sz="3600" dirty="0" smtClean="0"/>
              <a:t>de grootste godsdienst te wereld </a:t>
            </a:r>
            <a:r>
              <a:rPr lang="nl-NL" sz="1800" i="1" dirty="0" smtClean="0"/>
              <a:t>(NB in verschillende vormen: Rooms-Katholiek, Protestants, Orthodox christendom enz. )</a:t>
            </a:r>
            <a:endParaRPr lang="nl-NL" sz="1800" i="1" dirty="0"/>
          </a:p>
        </p:txBody>
      </p:sp>
      <p:pic>
        <p:nvPicPr>
          <p:cNvPr id="26626" name="Picture 2" descr="File:Christian percentage by countr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9160278" cy="4282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Christelijke normen en waarden vormen ook de basis van onze </a:t>
            </a:r>
            <a:r>
              <a:rPr lang="nl-NL" sz="3200" dirty="0" smtClean="0">
                <a:solidFill>
                  <a:srgbClr val="FF0000"/>
                </a:solidFill>
              </a:rPr>
              <a:t>westerse denken / cultuur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dpbbrugge.be/aardrijkskunde/images/wereldkaart%203.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97595"/>
            <a:ext cx="8280920" cy="5460405"/>
          </a:xfrm>
          <a:prstGeom prst="rect">
            <a:avLst/>
          </a:prstGeom>
          <a:noFill/>
        </p:spPr>
      </p:pic>
      <p:sp>
        <p:nvSpPr>
          <p:cNvPr id="5" name="Vrije vorm 4"/>
          <p:cNvSpPr/>
          <p:nvPr/>
        </p:nvSpPr>
        <p:spPr>
          <a:xfrm>
            <a:off x="928468" y="1716258"/>
            <a:ext cx="4614203" cy="2053884"/>
          </a:xfrm>
          <a:custGeom>
            <a:avLst/>
            <a:gdLst>
              <a:gd name="connsiteX0" fmla="*/ 182880 w 4614203"/>
              <a:gd name="connsiteY0" fmla="*/ 182880 h 2053884"/>
              <a:gd name="connsiteX1" fmla="*/ 604910 w 4614203"/>
              <a:gd name="connsiteY1" fmla="*/ 154745 h 2053884"/>
              <a:gd name="connsiteX2" fmla="*/ 1026941 w 4614203"/>
              <a:gd name="connsiteY2" fmla="*/ 140677 h 2053884"/>
              <a:gd name="connsiteX3" fmla="*/ 1125415 w 4614203"/>
              <a:gd name="connsiteY3" fmla="*/ 126610 h 2053884"/>
              <a:gd name="connsiteX4" fmla="*/ 1195754 w 4614203"/>
              <a:gd name="connsiteY4" fmla="*/ 112542 h 2053884"/>
              <a:gd name="connsiteX5" fmla="*/ 1308295 w 4614203"/>
              <a:gd name="connsiteY5" fmla="*/ 98474 h 2053884"/>
              <a:gd name="connsiteX6" fmla="*/ 1364566 w 4614203"/>
              <a:gd name="connsiteY6" fmla="*/ 84407 h 2053884"/>
              <a:gd name="connsiteX7" fmla="*/ 1448972 w 4614203"/>
              <a:gd name="connsiteY7" fmla="*/ 70339 h 2053884"/>
              <a:gd name="connsiteX8" fmla="*/ 1491175 w 4614203"/>
              <a:gd name="connsiteY8" fmla="*/ 56271 h 2053884"/>
              <a:gd name="connsiteX9" fmla="*/ 1659987 w 4614203"/>
              <a:gd name="connsiteY9" fmla="*/ 42204 h 2053884"/>
              <a:gd name="connsiteX10" fmla="*/ 1955409 w 4614203"/>
              <a:gd name="connsiteY10" fmla="*/ 14068 h 2053884"/>
              <a:gd name="connsiteX11" fmla="*/ 2293034 w 4614203"/>
              <a:gd name="connsiteY11" fmla="*/ 0 h 2053884"/>
              <a:gd name="connsiteX12" fmla="*/ 3390314 w 4614203"/>
              <a:gd name="connsiteY12" fmla="*/ 14068 h 2053884"/>
              <a:gd name="connsiteX13" fmla="*/ 3530990 w 4614203"/>
              <a:gd name="connsiteY13" fmla="*/ 28136 h 2053884"/>
              <a:gd name="connsiteX14" fmla="*/ 4065563 w 4614203"/>
              <a:gd name="connsiteY14" fmla="*/ 14068 h 2053884"/>
              <a:gd name="connsiteX15" fmla="*/ 4248443 w 4614203"/>
              <a:gd name="connsiteY15" fmla="*/ 56271 h 2053884"/>
              <a:gd name="connsiteX16" fmla="*/ 4290646 w 4614203"/>
              <a:gd name="connsiteY16" fmla="*/ 70339 h 2053884"/>
              <a:gd name="connsiteX17" fmla="*/ 4332849 w 4614203"/>
              <a:gd name="connsiteY17" fmla="*/ 84407 h 2053884"/>
              <a:gd name="connsiteX18" fmla="*/ 4445390 w 4614203"/>
              <a:gd name="connsiteY18" fmla="*/ 168813 h 2053884"/>
              <a:gd name="connsiteX19" fmla="*/ 4515729 w 4614203"/>
              <a:gd name="connsiteY19" fmla="*/ 295422 h 2053884"/>
              <a:gd name="connsiteX20" fmla="*/ 4543864 w 4614203"/>
              <a:gd name="connsiteY20" fmla="*/ 337625 h 2053884"/>
              <a:gd name="connsiteX21" fmla="*/ 4572000 w 4614203"/>
              <a:gd name="connsiteY21" fmla="*/ 379828 h 2053884"/>
              <a:gd name="connsiteX22" fmla="*/ 4600135 w 4614203"/>
              <a:gd name="connsiteY22" fmla="*/ 478302 h 2053884"/>
              <a:gd name="connsiteX23" fmla="*/ 4614203 w 4614203"/>
              <a:gd name="connsiteY23" fmla="*/ 520505 h 2053884"/>
              <a:gd name="connsiteX24" fmla="*/ 4600135 w 4614203"/>
              <a:gd name="connsiteY24" fmla="*/ 900333 h 2053884"/>
              <a:gd name="connsiteX25" fmla="*/ 4557932 w 4614203"/>
              <a:gd name="connsiteY25" fmla="*/ 1026942 h 2053884"/>
              <a:gd name="connsiteX26" fmla="*/ 4515729 w 4614203"/>
              <a:gd name="connsiteY26" fmla="*/ 1153551 h 2053884"/>
              <a:gd name="connsiteX27" fmla="*/ 4501661 w 4614203"/>
              <a:gd name="connsiteY27" fmla="*/ 1195754 h 2053884"/>
              <a:gd name="connsiteX28" fmla="*/ 4445390 w 4614203"/>
              <a:gd name="connsiteY28" fmla="*/ 1252025 h 2053884"/>
              <a:gd name="connsiteX29" fmla="*/ 4417255 w 4614203"/>
              <a:gd name="connsiteY29" fmla="*/ 1294228 h 2053884"/>
              <a:gd name="connsiteX30" fmla="*/ 4290646 w 4614203"/>
              <a:gd name="connsiteY30" fmla="*/ 1364567 h 2053884"/>
              <a:gd name="connsiteX31" fmla="*/ 4149969 w 4614203"/>
              <a:gd name="connsiteY31" fmla="*/ 1420837 h 2053884"/>
              <a:gd name="connsiteX32" fmla="*/ 4037427 w 4614203"/>
              <a:gd name="connsiteY32" fmla="*/ 1448973 h 2053884"/>
              <a:gd name="connsiteX33" fmla="*/ 3981157 w 4614203"/>
              <a:gd name="connsiteY33" fmla="*/ 1463040 h 2053884"/>
              <a:gd name="connsiteX34" fmla="*/ 3896750 w 4614203"/>
              <a:gd name="connsiteY34" fmla="*/ 1491176 h 2053884"/>
              <a:gd name="connsiteX35" fmla="*/ 3854547 w 4614203"/>
              <a:gd name="connsiteY35" fmla="*/ 1505244 h 2053884"/>
              <a:gd name="connsiteX36" fmla="*/ 3770141 w 4614203"/>
              <a:gd name="connsiteY36" fmla="*/ 1519311 h 2053884"/>
              <a:gd name="connsiteX37" fmla="*/ 3615397 w 4614203"/>
              <a:gd name="connsiteY37" fmla="*/ 1561514 h 2053884"/>
              <a:gd name="connsiteX38" fmla="*/ 3559126 w 4614203"/>
              <a:gd name="connsiteY38" fmla="*/ 1575582 h 2053884"/>
              <a:gd name="connsiteX39" fmla="*/ 3179298 w 4614203"/>
              <a:gd name="connsiteY39" fmla="*/ 1603717 h 2053884"/>
              <a:gd name="connsiteX40" fmla="*/ 2588455 w 4614203"/>
              <a:gd name="connsiteY40" fmla="*/ 1589650 h 2053884"/>
              <a:gd name="connsiteX41" fmla="*/ 1716258 w 4614203"/>
              <a:gd name="connsiteY41" fmla="*/ 1589650 h 2053884"/>
              <a:gd name="connsiteX42" fmla="*/ 1406769 w 4614203"/>
              <a:gd name="connsiteY42" fmla="*/ 1561514 h 2053884"/>
              <a:gd name="connsiteX43" fmla="*/ 1181686 w 4614203"/>
              <a:gd name="connsiteY43" fmla="*/ 1575582 h 2053884"/>
              <a:gd name="connsiteX44" fmla="*/ 1153550 w 4614203"/>
              <a:gd name="connsiteY44" fmla="*/ 1603717 h 2053884"/>
              <a:gd name="connsiteX45" fmla="*/ 1012874 w 4614203"/>
              <a:gd name="connsiteY45" fmla="*/ 1631853 h 2053884"/>
              <a:gd name="connsiteX46" fmla="*/ 970670 w 4614203"/>
              <a:gd name="connsiteY46" fmla="*/ 1645920 h 2053884"/>
              <a:gd name="connsiteX47" fmla="*/ 914400 w 4614203"/>
              <a:gd name="connsiteY47" fmla="*/ 1716259 h 2053884"/>
              <a:gd name="connsiteX48" fmla="*/ 886264 w 4614203"/>
              <a:gd name="connsiteY48" fmla="*/ 1744394 h 2053884"/>
              <a:gd name="connsiteX49" fmla="*/ 844061 w 4614203"/>
              <a:gd name="connsiteY49" fmla="*/ 1955410 h 2053884"/>
              <a:gd name="connsiteX50" fmla="*/ 801858 w 4614203"/>
              <a:gd name="connsiteY50" fmla="*/ 1969477 h 2053884"/>
              <a:gd name="connsiteX51" fmla="*/ 773723 w 4614203"/>
              <a:gd name="connsiteY51" fmla="*/ 1997613 h 2053884"/>
              <a:gd name="connsiteX52" fmla="*/ 661181 w 4614203"/>
              <a:gd name="connsiteY52" fmla="*/ 2039816 h 2053884"/>
              <a:gd name="connsiteX53" fmla="*/ 618978 w 4614203"/>
              <a:gd name="connsiteY53" fmla="*/ 2053884 h 2053884"/>
              <a:gd name="connsiteX54" fmla="*/ 464234 w 4614203"/>
              <a:gd name="connsiteY54" fmla="*/ 2039816 h 2053884"/>
              <a:gd name="connsiteX55" fmla="*/ 379827 w 4614203"/>
              <a:gd name="connsiteY55" fmla="*/ 2011680 h 2053884"/>
              <a:gd name="connsiteX56" fmla="*/ 337624 w 4614203"/>
              <a:gd name="connsiteY56" fmla="*/ 1997613 h 2053884"/>
              <a:gd name="connsiteX57" fmla="*/ 267286 w 4614203"/>
              <a:gd name="connsiteY57" fmla="*/ 1955410 h 2053884"/>
              <a:gd name="connsiteX58" fmla="*/ 196947 w 4614203"/>
              <a:gd name="connsiteY58" fmla="*/ 1913207 h 2053884"/>
              <a:gd name="connsiteX59" fmla="*/ 126609 w 4614203"/>
              <a:gd name="connsiteY59" fmla="*/ 1842868 h 2053884"/>
              <a:gd name="connsiteX60" fmla="*/ 70338 w 4614203"/>
              <a:gd name="connsiteY60" fmla="*/ 1716259 h 2053884"/>
              <a:gd name="connsiteX61" fmla="*/ 42203 w 4614203"/>
              <a:gd name="connsiteY61" fmla="*/ 1083213 h 2053884"/>
              <a:gd name="connsiteX62" fmla="*/ 14067 w 4614203"/>
              <a:gd name="connsiteY62" fmla="*/ 970671 h 2053884"/>
              <a:gd name="connsiteX63" fmla="*/ 0 w 4614203"/>
              <a:gd name="connsiteY63" fmla="*/ 914400 h 2053884"/>
              <a:gd name="connsiteX64" fmla="*/ 14067 w 4614203"/>
              <a:gd name="connsiteY64" fmla="*/ 520505 h 2053884"/>
              <a:gd name="connsiteX65" fmla="*/ 28135 w 4614203"/>
              <a:gd name="connsiteY65" fmla="*/ 407964 h 2053884"/>
              <a:gd name="connsiteX66" fmla="*/ 42203 w 4614203"/>
              <a:gd name="connsiteY66" fmla="*/ 309490 h 2053884"/>
              <a:gd name="connsiteX67" fmla="*/ 126609 w 4614203"/>
              <a:gd name="connsiteY67" fmla="*/ 281354 h 2053884"/>
              <a:gd name="connsiteX68" fmla="*/ 168812 w 4614203"/>
              <a:gd name="connsiteY68" fmla="*/ 253219 h 2053884"/>
              <a:gd name="connsiteX69" fmla="*/ 225083 w 4614203"/>
              <a:gd name="connsiteY69" fmla="*/ 239151 h 2053884"/>
              <a:gd name="connsiteX70" fmla="*/ 309489 w 4614203"/>
              <a:gd name="connsiteY70" fmla="*/ 196948 h 20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614203" h="2053884">
                <a:moveTo>
                  <a:pt x="182880" y="182880"/>
                </a:moveTo>
                <a:cubicBezTo>
                  <a:pt x="366995" y="167538"/>
                  <a:pt x="398527" y="163344"/>
                  <a:pt x="604910" y="154745"/>
                </a:cubicBezTo>
                <a:lnTo>
                  <a:pt x="1026941" y="140677"/>
                </a:lnTo>
                <a:cubicBezTo>
                  <a:pt x="1059766" y="135988"/>
                  <a:pt x="1092708" y="132061"/>
                  <a:pt x="1125415" y="126610"/>
                </a:cubicBezTo>
                <a:cubicBezTo>
                  <a:pt x="1149000" y="122679"/>
                  <a:pt x="1172121" y="116178"/>
                  <a:pt x="1195754" y="112542"/>
                </a:cubicBezTo>
                <a:cubicBezTo>
                  <a:pt x="1233120" y="106793"/>
                  <a:pt x="1271004" y="104689"/>
                  <a:pt x="1308295" y="98474"/>
                </a:cubicBezTo>
                <a:cubicBezTo>
                  <a:pt x="1327366" y="95296"/>
                  <a:pt x="1345607" y="88199"/>
                  <a:pt x="1364566" y="84407"/>
                </a:cubicBezTo>
                <a:cubicBezTo>
                  <a:pt x="1392536" y="78813"/>
                  <a:pt x="1421128" y="76527"/>
                  <a:pt x="1448972" y="70339"/>
                </a:cubicBezTo>
                <a:cubicBezTo>
                  <a:pt x="1463448" y="67122"/>
                  <a:pt x="1476476" y="58231"/>
                  <a:pt x="1491175" y="56271"/>
                </a:cubicBezTo>
                <a:cubicBezTo>
                  <a:pt x="1547145" y="48808"/>
                  <a:pt x="1603776" y="47557"/>
                  <a:pt x="1659987" y="42204"/>
                </a:cubicBezTo>
                <a:cubicBezTo>
                  <a:pt x="1804678" y="28424"/>
                  <a:pt x="1794863" y="22987"/>
                  <a:pt x="1955409" y="14068"/>
                </a:cubicBezTo>
                <a:cubicBezTo>
                  <a:pt x="2067875" y="7820"/>
                  <a:pt x="2180492" y="4689"/>
                  <a:pt x="2293034" y="0"/>
                </a:cubicBezTo>
                <a:lnTo>
                  <a:pt x="3390314" y="14068"/>
                </a:lnTo>
                <a:cubicBezTo>
                  <a:pt x="3437428" y="15139"/>
                  <a:pt x="3483864" y="28136"/>
                  <a:pt x="3530990" y="28136"/>
                </a:cubicBezTo>
                <a:cubicBezTo>
                  <a:pt x="3709243" y="28136"/>
                  <a:pt x="3887372" y="18757"/>
                  <a:pt x="4065563" y="14068"/>
                </a:cubicBezTo>
                <a:cubicBezTo>
                  <a:pt x="4193393" y="32330"/>
                  <a:pt x="4132583" y="17651"/>
                  <a:pt x="4248443" y="56271"/>
                </a:cubicBezTo>
                <a:lnTo>
                  <a:pt x="4290646" y="70339"/>
                </a:lnTo>
                <a:cubicBezTo>
                  <a:pt x="4304714" y="75028"/>
                  <a:pt x="4320511" y="76182"/>
                  <a:pt x="4332849" y="84407"/>
                </a:cubicBezTo>
                <a:cubicBezTo>
                  <a:pt x="4428291" y="148034"/>
                  <a:pt x="4393345" y="116766"/>
                  <a:pt x="4445390" y="168813"/>
                </a:cubicBezTo>
                <a:cubicBezTo>
                  <a:pt x="4470151" y="243096"/>
                  <a:pt x="4451232" y="198677"/>
                  <a:pt x="4515729" y="295422"/>
                </a:cubicBezTo>
                <a:lnTo>
                  <a:pt x="4543864" y="337625"/>
                </a:lnTo>
                <a:lnTo>
                  <a:pt x="4572000" y="379828"/>
                </a:lnTo>
                <a:cubicBezTo>
                  <a:pt x="4605734" y="481036"/>
                  <a:pt x="4564798" y="354627"/>
                  <a:pt x="4600135" y="478302"/>
                </a:cubicBezTo>
                <a:cubicBezTo>
                  <a:pt x="4604209" y="492560"/>
                  <a:pt x="4609514" y="506437"/>
                  <a:pt x="4614203" y="520505"/>
                </a:cubicBezTo>
                <a:cubicBezTo>
                  <a:pt x="4609514" y="647114"/>
                  <a:pt x="4611606" y="774157"/>
                  <a:pt x="4600135" y="900333"/>
                </a:cubicBezTo>
                <a:cubicBezTo>
                  <a:pt x="4600135" y="900338"/>
                  <a:pt x="4564967" y="1005838"/>
                  <a:pt x="4557932" y="1026942"/>
                </a:cubicBezTo>
                <a:lnTo>
                  <a:pt x="4515729" y="1153551"/>
                </a:lnTo>
                <a:cubicBezTo>
                  <a:pt x="4511040" y="1167619"/>
                  <a:pt x="4512146" y="1185269"/>
                  <a:pt x="4501661" y="1195754"/>
                </a:cubicBezTo>
                <a:cubicBezTo>
                  <a:pt x="4482904" y="1214511"/>
                  <a:pt x="4460104" y="1229954"/>
                  <a:pt x="4445390" y="1252025"/>
                </a:cubicBezTo>
                <a:cubicBezTo>
                  <a:pt x="4436012" y="1266093"/>
                  <a:pt x="4429979" y="1283095"/>
                  <a:pt x="4417255" y="1294228"/>
                </a:cubicBezTo>
                <a:cubicBezTo>
                  <a:pt x="4357721" y="1346321"/>
                  <a:pt x="4348611" y="1345245"/>
                  <a:pt x="4290646" y="1364567"/>
                </a:cubicBezTo>
                <a:cubicBezTo>
                  <a:pt x="4235167" y="1420044"/>
                  <a:pt x="4275378" y="1389485"/>
                  <a:pt x="4149969" y="1420837"/>
                </a:cubicBezTo>
                <a:lnTo>
                  <a:pt x="4037427" y="1448973"/>
                </a:lnTo>
                <a:cubicBezTo>
                  <a:pt x="4018670" y="1453662"/>
                  <a:pt x="3999499" y="1456926"/>
                  <a:pt x="3981157" y="1463040"/>
                </a:cubicBezTo>
                <a:lnTo>
                  <a:pt x="3896750" y="1491176"/>
                </a:lnTo>
                <a:cubicBezTo>
                  <a:pt x="3882682" y="1495865"/>
                  <a:pt x="3869174" y="1502806"/>
                  <a:pt x="3854547" y="1505244"/>
                </a:cubicBezTo>
                <a:lnTo>
                  <a:pt x="3770141" y="1519311"/>
                </a:lnTo>
                <a:cubicBezTo>
                  <a:pt x="3638384" y="1563231"/>
                  <a:pt x="3734704" y="1535002"/>
                  <a:pt x="3615397" y="1561514"/>
                </a:cubicBezTo>
                <a:cubicBezTo>
                  <a:pt x="3596523" y="1565708"/>
                  <a:pt x="3578370" y="1573720"/>
                  <a:pt x="3559126" y="1575582"/>
                </a:cubicBezTo>
                <a:cubicBezTo>
                  <a:pt x="3432760" y="1587811"/>
                  <a:pt x="3179298" y="1603717"/>
                  <a:pt x="3179298" y="1603717"/>
                </a:cubicBezTo>
                <a:cubicBezTo>
                  <a:pt x="2982350" y="1599028"/>
                  <a:pt x="2785458" y="1589650"/>
                  <a:pt x="2588455" y="1589650"/>
                </a:cubicBezTo>
                <a:cubicBezTo>
                  <a:pt x="1567222" y="1589650"/>
                  <a:pt x="2381096" y="1621307"/>
                  <a:pt x="1716258" y="1589650"/>
                </a:cubicBezTo>
                <a:cubicBezTo>
                  <a:pt x="1601579" y="1573267"/>
                  <a:pt x="1536955" y="1561514"/>
                  <a:pt x="1406769" y="1561514"/>
                </a:cubicBezTo>
                <a:cubicBezTo>
                  <a:pt x="1331595" y="1561514"/>
                  <a:pt x="1256714" y="1570893"/>
                  <a:pt x="1181686" y="1575582"/>
                </a:cubicBezTo>
                <a:cubicBezTo>
                  <a:pt x="1172307" y="1584960"/>
                  <a:pt x="1164923" y="1596893"/>
                  <a:pt x="1153550" y="1603717"/>
                </a:cubicBezTo>
                <a:cubicBezTo>
                  <a:pt x="1122858" y="1622132"/>
                  <a:pt x="1029951" y="1629413"/>
                  <a:pt x="1012874" y="1631853"/>
                </a:cubicBezTo>
                <a:cubicBezTo>
                  <a:pt x="998806" y="1636542"/>
                  <a:pt x="983386" y="1638291"/>
                  <a:pt x="970670" y="1645920"/>
                </a:cubicBezTo>
                <a:cubicBezTo>
                  <a:pt x="944543" y="1661596"/>
                  <a:pt x="932092" y="1694144"/>
                  <a:pt x="914400" y="1716259"/>
                </a:cubicBezTo>
                <a:cubicBezTo>
                  <a:pt x="906114" y="1726616"/>
                  <a:pt x="895643" y="1735016"/>
                  <a:pt x="886264" y="1744394"/>
                </a:cubicBezTo>
                <a:cubicBezTo>
                  <a:pt x="883203" y="1781130"/>
                  <a:pt x="899803" y="1910817"/>
                  <a:pt x="844061" y="1955410"/>
                </a:cubicBezTo>
                <a:cubicBezTo>
                  <a:pt x="832482" y="1964673"/>
                  <a:pt x="815926" y="1964788"/>
                  <a:pt x="801858" y="1969477"/>
                </a:cubicBezTo>
                <a:cubicBezTo>
                  <a:pt x="792480" y="1978856"/>
                  <a:pt x="784759" y="1990256"/>
                  <a:pt x="773723" y="1997613"/>
                </a:cubicBezTo>
                <a:cubicBezTo>
                  <a:pt x="724555" y="2030392"/>
                  <a:pt x="715305" y="2024352"/>
                  <a:pt x="661181" y="2039816"/>
                </a:cubicBezTo>
                <a:cubicBezTo>
                  <a:pt x="646923" y="2043890"/>
                  <a:pt x="633046" y="2049195"/>
                  <a:pt x="618978" y="2053884"/>
                </a:cubicBezTo>
                <a:cubicBezTo>
                  <a:pt x="567397" y="2049195"/>
                  <a:pt x="515240" y="2048817"/>
                  <a:pt x="464234" y="2039816"/>
                </a:cubicBezTo>
                <a:cubicBezTo>
                  <a:pt x="435028" y="2034662"/>
                  <a:pt x="407963" y="2021058"/>
                  <a:pt x="379827" y="2011680"/>
                </a:cubicBezTo>
                <a:lnTo>
                  <a:pt x="337624" y="1997613"/>
                </a:lnTo>
                <a:cubicBezTo>
                  <a:pt x="266338" y="1926324"/>
                  <a:pt x="358593" y="2010194"/>
                  <a:pt x="267286" y="1955410"/>
                </a:cubicBezTo>
                <a:cubicBezTo>
                  <a:pt x="170734" y="1897479"/>
                  <a:pt x="316499" y="1953056"/>
                  <a:pt x="196947" y="1913207"/>
                </a:cubicBezTo>
                <a:cubicBezTo>
                  <a:pt x="173501" y="1889761"/>
                  <a:pt x="137094" y="1874324"/>
                  <a:pt x="126609" y="1842868"/>
                </a:cubicBezTo>
                <a:cubicBezTo>
                  <a:pt x="93127" y="1742422"/>
                  <a:pt x="114925" y="1783138"/>
                  <a:pt x="70338" y="1716259"/>
                </a:cubicBezTo>
                <a:cubicBezTo>
                  <a:pt x="64066" y="1490467"/>
                  <a:pt x="72662" y="1296428"/>
                  <a:pt x="42203" y="1083213"/>
                </a:cubicBezTo>
                <a:cubicBezTo>
                  <a:pt x="29945" y="997403"/>
                  <a:pt x="32771" y="1036134"/>
                  <a:pt x="14067" y="970671"/>
                </a:cubicBezTo>
                <a:cubicBezTo>
                  <a:pt x="8756" y="952081"/>
                  <a:pt x="4689" y="933157"/>
                  <a:pt x="0" y="914400"/>
                </a:cubicBezTo>
                <a:cubicBezTo>
                  <a:pt x="4689" y="783102"/>
                  <a:pt x="6779" y="651685"/>
                  <a:pt x="14067" y="520505"/>
                </a:cubicBezTo>
                <a:cubicBezTo>
                  <a:pt x="16164" y="482758"/>
                  <a:pt x="23138" y="445438"/>
                  <a:pt x="28135" y="407964"/>
                </a:cubicBezTo>
                <a:cubicBezTo>
                  <a:pt x="32517" y="375097"/>
                  <a:pt x="21846" y="335663"/>
                  <a:pt x="42203" y="309490"/>
                </a:cubicBezTo>
                <a:cubicBezTo>
                  <a:pt x="60411" y="286080"/>
                  <a:pt x="101933" y="297805"/>
                  <a:pt x="126609" y="281354"/>
                </a:cubicBezTo>
                <a:cubicBezTo>
                  <a:pt x="140677" y="271976"/>
                  <a:pt x="153272" y="259879"/>
                  <a:pt x="168812" y="253219"/>
                </a:cubicBezTo>
                <a:cubicBezTo>
                  <a:pt x="186583" y="245603"/>
                  <a:pt x="206564" y="244707"/>
                  <a:pt x="225083" y="239151"/>
                </a:cubicBezTo>
                <a:cubicBezTo>
                  <a:pt x="313938" y="212495"/>
                  <a:pt x="309489" y="240205"/>
                  <a:pt x="309489" y="196948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>
            <a:off x="7033846" y="4403188"/>
            <a:ext cx="1871003" cy="1772529"/>
          </a:xfrm>
          <a:custGeom>
            <a:avLst/>
            <a:gdLst>
              <a:gd name="connsiteX0" fmla="*/ 928468 w 1871003"/>
              <a:gd name="connsiteY0" fmla="*/ 126609 h 1772529"/>
              <a:gd name="connsiteX1" fmla="*/ 661182 w 1871003"/>
              <a:gd name="connsiteY1" fmla="*/ 140677 h 1772529"/>
              <a:gd name="connsiteX2" fmla="*/ 576776 w 1871003"/>
              <a:gd name="connsiteY2" fmla="*/ 182880 h 1772529"/>
              <a:gd name="connsiteX3" fmla="*/ 534572 w 1871003"/>
              <a:gd name="connsiteY3" fmla="*/ 196947 h 1772529"/>
              <a:gd name="connsiteX4" fmla="*/ 436099 w 1871003"/>
              <a:gd name="connsiteY4" fmla="*/ 267286 h 1772529"/>
              <a:gd name="connsiteX5" fmla="*/ 393896 w 1871003"/>
              <a:gd name="connsiteY5" fmla="*/ 323557 h 1772529"/>
              <a:gd name="connsiteX6" fmla="*/ 365760 w 1871003"/>
              <a:gd name="connsiteY6" fmla="*/ 351692 h 1772529"/>
              <a:gd name="connsiteX7" fmla="*/ 309489 w 1871003"/>
              <a:gd name="connsiteY7" fmla="*/ 422030 h 1772529"/>
              <a:gd name="connsiteX8" fmla="*/ 281354 w 1871003"/>
              <a:gd name="connsiteY8" fmla="*/ 464234 h 1772529"/>
              <a:gd name="connsiteX9" fmla="*/ 239151 w 1871003"/>
              <a:gd name="connsiteY9" fmla="*/ 492369 h 1772529"/>
              <a:gd name="connsiteX10" fmla="*/ 211016 w 1871003"/>
              <a:gd name="connsiteY10" fmla="*/ 548640 h 1772529"/>
              <a:gd name="connsiteX11" fmla="*/ 140677 w 1871003"/>
              <a:gd name="connsiteY11" fmla="*/ 647114 h 1772529"/>
              <a:gd name="connsiteX12" fmla="*/ 56271 w 1871003"/>
              <a:gd name="connsiteY12" fmla="*/ 787790 h 1772529"/>
              <a:gd name="connsiteX13" fmla="*/ 42203 w 1871003"/>
              <a:gd name="connsiteY13" fmla="*/ 844061 h 1772529"/>
              <a:gd name="connsiteX14" fmla="*/ 0 w 1871003"/>
              <a:gd name="connsiteY14" fmla="*/ 956603 h 1772529"/>
              <a:gd name="connsiteX15" fmla="*/ 14068 w 1871003"/>
              <a:gd name="connsiteY15" fmla="*/ 1209821 h 1772529"/>
              <a:gd name="connsiteX16" fmla="*/ 28136 w 1871003"/>
              <a:gd name="connsiteY16" fmla="*/ 1252024 h 1772529"/>
              <a:gd name="connsiteX17" fmla="*/ 112542 w 1871003"/>
              <a:gd name="connsiteY17" fmla="*/ 1336430 h 1772529"/>
              <a:gd name="connsiteX18" fmla="*/ 154745 w 1871003"/>
              <a:gd name="connsiteY18" fmla="*/ 1378634 h 1772529"/>
              <a:gd name="connsiteX19" fmla="*/ 253219 w 1871003"/>
              <a:gd name="connsiteY19" fmla="*/ 1463040 h 1772529"/>
              <a:gd name="connsiteX20" fmla="*/ 323557 w 1871003"/>
              <a:gd name="connsiteY20" fmla="*/ 1491175 h 1772529"/>
              <a:gd name="connsiteX21" fmla="*/ 436099 w 1871003"/>
              <a:gd name="connsiteY21" fmla="*/ 1561514 h 1772529"/>
              <a:gd name="connsiteX22" fmla="*/ 478302 w 1871003"/>
              <a:gd name="connsiteY22" fmla="*/ 1589649 h 1772529"/>
              <a:gd name="connsiteX23" fmla="*/ 618979 w 1871003"/>
              <a:gd name="connsiteY23" fmla="*/ 1645920 h 1772529"/>
              <a:gd name="connsiteX24" fmla="*/ 661182 w 1871003"/>
              <a:gd name="connsiteY24" fmla="*/ 1659987 h 1772529"/>
              <a:gd name="connsiteX25" fmla="*/ 731520 w 1871003"/>
              <a:gd name="connsiteY25" fmla="*/ 1674055 h 1772529"/>
              <a:gd name="connsiteX26" fmla="*/ 928468 w 1871003"/>
              <a:gd name="connsiteY26" fmla="*/ 1730326 h 1772529"/>
              <a:gd name="connsiteX27" fmla="*/ 928468 w 1871003"/>
              <a:gd name="connsiteY27" fmla="*/ 1730326 h 1772529"/>
              <a:gd name="connsiteX28" fmla="*/ 998806 w 1871003"/>
              <a:gd name="connsiteY28" fmla="*/ 1758461 h 1772529"/>
              <a:gd name="connsiteX29" fmla="*/ 1237957 w 1871003"/>
              <a:gd name="connsiteY29" fmla="*/ 1772529 h 1772529"/>
              <a:gd name="connsiteX30" fmla="*/ 1561514 w 1871003"/>
              <a:gd name="connsiteY30" fmla="*/ 1758461 h 1772529"/>
              <a:gd name="connsiteX31" fmla="*/ 1603717 w 1871003"/>
              <a:gd name="connsiteY31" fmla="*/ 1730326 h 1772529"/>
              <a:gd name="connsiteX32" fmla="*/ 1702191 w 1871003"/>
              <a:gd name="connsiteY32" fmla="*/ 1674055 h 1772529"/>
              <a:gd name="connsiteX33" fmla="*/ 1716259 w 1871003"/>
              <a:gd name="connsiteY33" fmla="*/ 1631852 h 1772529"/>
              <a:gd name="connsiteX34" fmla="*/ 1772529 w 1871003"/>
              <a:gd name="connsiteY34" fmla="*/ 1533378 h 1772529"/>
              <a:gd name="connsiteX35" fmla="*/ 1814732 w 1871003"/>
              <a:gd name="connsiteY35" fmla="*/ 1420837 h 1772529"/>
              <a:gd name="connsiteX36" fmla="*/ 1842868 w 1871003"/>
              <a:gd name="connsiteY36" fmla="*/ 1336430 h 1772529"/>
              <a:gd name="connsiteX37" fmla="*/ 1856936 w 1871003"/>
              <a:gd name="connsiteY37" fmla="*/ 1294227 h 1772529"/>
              <a:gd name="connsiteX38" fmla="*/ 1871003 w 1871003"/>
              <a:gd name="connsiteY38" fmla="*/ 1252024 h 1772529"/>
              <a:gd name="connsiteX39" fmla="*/ 1856936 w 1871003"/>
              <a:gd name="connsiteY39" fmla="*/ 858129 h 1772529"/>
              <a:gd name="connsiteX40" fmla="*/ 1814732 w 1871003"/>
              <a:gd name="connsiteY40" fmla="*/ 717452 h 1772529"/>
              <a:gd name="connsiteX41" fmla="*/ 1800665 w 1871003"/>
              <a:gd name="connsiteY41" fmla="*/ 661181 h 1772529"/>
              <a:gd name="connsiteX42" fmla="*/ 1786597 w 1871003"/>
              <a:gd name="connsiteY42" fmla="*/ 618978 h 1772529"/>
              <a:gd name="connsiteX43" fmla="*/ 1772529 w 1871003"/>
              <a:gd name="connsiteY43" fmla="*/ 562707 h 1772529"/>
              <a:gd name="connsiteX44" fmla="*/ 1716259 w 1871003"/>
              <a:gd name="connsiteY44" fmla="*/ 478301 h 1772529"/>
              <a:gd name="connsiteX45" fmla="*/ 1674056 w 1871003"/>
              <a:gd name="connsiteY45" fmla="*/ 393895 h 1772529"/>
              <a:gd name="connsiteX46" fmla="*/ 1631852 w 1871003"/>
              <a:gd name="connsiteY46" fmla="*/ 295421 h 1772529"/>
              <a:gd name="connsiteX47" fmla="*/ 1575582 w 1871003"/>
              <a:gd name="connsiteY47" fmla="*/ 211015 h 1772529"/>
              <a:gd name="connsiteX48" fmla="*/ 1491176 w 1871003"/>
              <a:gd name="connsiteY48" fmla="*/ 42203 h 1772529"/>
              <a:gd name="connsiteX49" fmla="*/ 1322363 w 1871003"/>
              <a:gd name="connsiteY49" fmla="*/ 0 h 1772529"/>
              <a:gd name="connsiteX50" fmla="*/ 1026942 w 1871003"/>
              <a:gd name="connsiteY50" fmla="*/ 14067 h 1772529"/>
              <a:gd name="connsiteX51" fmla="*/ 942536 w 1871003"/>
              <a:gd name="connsiteY51" fmla="*/ 42203 h 1772529"/>
              <a:gd name="connsiteX52" fmla="*/ 900332 w 1871003"/>
              <a:gd name="connsiteY52" fmla="*/ 56270 h 1772529"/>
              <a:gd name="connsiteX53" fmla="*/ 858129 w 1871003"/>
              <a:gd name="connsiteY53" fmla="*/ 70338 h 1772529"/>
              <a:gd name="connsiteX54" fmla="*/ 815926 w 1871003"/>
              <a:gd name="connsiteY54" fmla="*/ 84406 h 1772529"/>
              <a:gd name="connsiteX55" fmla="*/ 787791 w 1871003"/>
              <a:gd name="connsiteY55" fmla="*/ 126609 h 17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71003" h="1772529">
                <a:moveTo>
                  <a:pt x="928468" y="126609"/>
                </a:moveTo>
                <a:cubicBezTo>
                  <a:pt x="839373" y="131298"/>
                  <a:pt x="750034" y="132600"/>
                  <a:pt x="661182" y="140677"/>
                </a:cubicBezTo>
                <a:cubicBezTo>
                  <a:pt x="617961" y="144606"/>
                  <a:pt x="614190" y="164173"/>
                  <a:pt x="576776" y="182880"/>
                </a:cubicBezTo>
                <a:cubicBezTo>
                  <a:pt x="563513" y="189512"/>
                  <a:pt x="548640" y="192258"/>
                  <a:pt x="534572" y="196947"/>
                </a:cubicBezTo>
                <a:cubicBezTo>
                  <a:pt x="510610" y="212922"/>
                  <a:pt x="453547" y="249838"/>
                  <a:pt x="436099" y="267286"/>
                </a:cubicBezTo>
                <a:cubicBezTo>
                  <a:pt x="419520" y="283865"/>
                  <a:pt x="408906" y="305545"/>
                  <a:pt x="393896" y="323557"/>
                </a:cubicBezTo>
                <a:cubicBezTo>
                  <a:pt x="385405" y="333746"/>
                  <a:pt x="374392" y="341622"/>
                  <a:pt x="365760" y="351692"/>
                </a:cubicBezTo>
                <a:cubicBezTo>
                  <a:pt x="346219" y="374489"/>
                  <a:pt x="327504" y="398009"/>
                  <a:pt x="309489" y="422030"/>
                </a:cubicBezTo>
                <a:cubicBezTo>
                  <a:pt x="299345" y="435556"/>
                  <a:pt x="293309" y="452279"/>
                  <a:pt x="281354" y="464234"/>
                </a:cubicBezTo>
                <a:cubicBezTo>
                  <a:pt x="269399" y="476189"/>
                  <a:pt x="253219" y="482991"/>
                  <a:pt x="239151" y="492369"/>
                </a:cubicBezTo>
                <a:cubicBezTo>
                  <a:pt x="229773" y="511126"/>
                  <a:pt x="221420" y="530432"/>
                  <a:pt x="211016" y="548640"/>
                </a:cubicBezTo>
                <a:cubicBezTo>
                  <a:pt x="179639" y="603550"/>
                  <a:pt x="179484" y="586748"/>
                  <a:pt x="140677" y="647114"/>
                </a:cubicBezTo>
                <a:cubicBezTo>
                  <a:pt x="111106" y="693114"/>
                  <a:pt x="56271" y="787790"/>
                  <a:pt x="56271" y="787790"/>
                </a:cubicBezTo>
                <a:cubicBezTo>
                  <a:pt x="51582" y="806547"/>
                  <a:pt x="47514" y="825471"/>
                  <a:pt x="42203" y="844061"/>
                </a:cubicBezTo>
                <a:cubicBezTo>
                  <a:pt x="31174" y="882663"/>
                  <a:pt x="14871" y="919426"/>
                  <a:pt x="0" y="956603"/>
                </a:cubicBezTo>
                <a:cubicBezTo>
                  <a:pt x="4689" y="1041009"/>
                  <a:pt x="6053" y="1125666"/>
                  <a:pt x="14068" y="1209821"/>
                </a:cubicBezTo>
                <a:cubicBezTo>
                  <a:pt x="15474" y="1224583"/>
                  <a:pt x="19032" y="1240319"/>
                  <a:pt x="28136" y="1252024"/>
                </a:cubicBezTo>
                <a:cubicBezTo>
                  <a:pt x="52564" y="1283432"/>
                  <a:pt x="84407" y="1308295"/>
                  <a:pt x="112542" y="1336430"/>
                </a:cubicBezTo>
                <a:lnTo>
                  <a:pt x="154745" y="1378634"/>
                </a:lnTo>
                <a:cubicBezTo>
                  <a:pt x="186729" y="1410618"/>
                  <a:pt x="212614" y="1440482"/>
                  <a:pt x="253219" y="1463040"/>
                </a:cubicBezTo>
                <a:cubicBezTo>
                  <a:pt x="275293" y="1475303"/>
                  <a:pt x="300111" y="1481797"/>
                  <a:pt x="323557" y="1491175"/>
                </a:cubicBezTo>
                <a:cubicBezTo>
                  <a:pt x="397609" y="1565227"/>
                  <a:pt x="329527" y="1508228"/>
                  <a:pt x="436099" y="1561514"/>
                </a:cubicBezTo>
                <a:cubicBezTo>
                  <a:pt x="451221" y="1569075"/>
                  <a:pt x="462951" y="1582564"/>
                  <a:pt x="478302" y="1589649"/>
                </a:cubicBezTo>
                <a:cubicBezTo>
                  <a:pt x="524158" y="1610813"/>
                  <a:pt x="571066" y="1629950"/>
                  <a:pt x="618979" y="1645920"/>
                </a:cubicBezTo>
                <a:cubicBezTo>
                  <a:pt x="633047" y="1650609"/>
                  <a:pt x="646796" y="1656391"/>
                  <a:pt x="661182" y="1659987"/>
                </a:cubicBezTo>
                <a:cubicBezTo>
                  <a:pt x="684378" y="1665786"/>
                  <a:pt x="708074" y="1669366"/>
                  <a:pt x="731520" y="1674055"/>
                </a:cubicBezTo>
                <a:cubicBezTo>
                  <a:pt x="830564" y="1723576"/>
                  <a:pt x="767227" y="1698077"/>
                  <a:pt x="928468" y="1730326"/>
                </a:cubicBezTo>
                <a:lnTo>
                  <a:pt x="928468" y="1730326"/>
                </a:lnTo>
                <a:cubicBezTo>
                  <a:pt x="951914" y="1739704"/>
                  <a:pt x="973785" y="1755049"/>
                  <a:pt x="998806" y="1758461"/>
                </a:cubicBezTo>
                <a:cubicBezTo>
                  <a:pt x="1077929" y="1769250"/>
                  <a:pt x="1158240" y="1767840"/>
                  <a:pt x="1237957" y="1772529"/>
                </a:cubicBezTo>
                <a:cubicBezTo>
                  <a:pt x="1345809" y="1767840"/>
                  <a:pt x="1454271" y="1770835"/>
                  <a:pt x="1561514" y="1758461"/>
                </a:cubicBezTo>
                <a:cubicBezTo>
                  <a:pt x="1578310" y="1756523"/>
                  <a:pt x="1589037" y="1738714"/>
                  <a:pt x="1603717" y="1730326"/>
                </a:cubicBezTo>
                <a:cubicBezTo>
                  <a:pt x="1728655" y="1658933"/>
                  <a:pt x="1599371" y="1742601"/>
                  <a:pt x="1702191" y="1674055"/>
                </a:cubicBezTo>
                <a:cubicBezTo>
                  <a:pt x="1706880" y="1659987"/>
                  <a:pt x="1710418" y="1645482"/>
                  <a:pt x="1716259" y="1631852"/>
                </a:cubicBezTo>
                <a:cubicBezTo>
                  <a:pt x="1737678" y="1581875"/>
                  <a:pt x="1744272" y="1575764"/>
                  <a:pt x="1772529" y="1533378"/>
                </a:cubicBezTo>
                <a:cubicBezTo>
                  <a:pt x="1802987" y="1411547"/>
                  <a:pt x="1765690" y="1543442"/>
                  <a:pt x="1814732" y="1420837"/>
                </a:cubicBezTo>
                <a:cubicBezTo>
                  <a:pt x="1825747" y="1393301"/>
                  <a:pt x="1833489" y="1364566"/>
                  <a:pt x="1842868" y="1336430"/>
                </a:cubicBezTo>
                <a:lnTo>
                  <a:pt x="1856936" y="1294227"/>
                </a:lnTo>
                <a:lnTo>
                  <a:pt x="1871003" y="1252024"/>
                </a:lnTo>
                <a:cubicBezTo>
                  <a:pt x="1866314" y="1120726"/>
                  <a:pt x="1865131" y="989255"/>
                  <a:pt x="1856936" y="858129"/>
                </a:cubicBezTo>
                <a:cubicBezTo>
                  <a:pt x="1855229" y="830823"/>
                  <a:pt x="1818987" y="731636"/>
                  <a:pt x="1814732" y="717452"/>
                </a:cubicBezTo>
                <a:cubicBezTo>
                  <a:pt x="1809176" y="698933"/>
                  <a:pt x="1805976" y="679771"/>
                  <a:pt x="1800665" y="661181"/>
                </a:cubicBezTo>
                <a:cubicBezTo>
                  <a:pt x="1796591" y="646923"/>
                  <a:pt x="1790671" y="633236"/>
                  <a:pt x="1786597" y="618978"/>
                </a:cubicBezTo>
                <a:cubicBezTo>
                  <a:pt x="1781285" y="600388"/>
                  <a:pt x="1781176" y="580000"/>
                  <a:pt x="1772529" y="562707"/>
                </a:cubicBezTo>
                <a:cubicBezTo>
                  <a:pt x="1757407" y="532462"/>
                  <a:pt x="1726952" y="510380"/>
                  <a:pt x="1716259" y="478301"/>
                </a:cubicBezTo>
                <a:cubicBezTo>
                  <a:pt x="1680899" y="372222"/>
                  <a:pt x="1728597" y="502977"/>
                  <a:pt x="1674056" y="393895"/>
                </a:cubicBezTo>
                <a:cubicBezTo>
                  <a:pt x="1615842" y="277468"/>
                  <a:pt x="1719673" y="441789"/>
                  <a:pt x="1631852" y="295421"/>
                </a:cubicBezTo>
                <a:cubicBezTo>
                  <a:pt x="1614455" y="266425"/>
                  <a:pt x="1586275" y="243094"/>
                  <a:pt x="1575582" y="211015"/>
                </a:cubicBezTo>
                <a:cubicBezTo>
                  <a:pt x="1564658" y="178244"/>
                  <a:pt x="1532080" y="55838"/>
                  <a:pt x="1491176" y="42203"/>
                </a:cubicBezTo>
                <a:cubicBezTo>
                  <a:pt x="1379709" y="5047"/>
                  <a:pt x="1436023" y="18942"/>
                  <a:pt x="1322363" y="0"/>
                </a:cubicBezTo>
                <a:cubicBezTo>
                  <a:pt x="1223889" y="4689"/>
                  <a:pt x="1124924" y="3180"/>
                  <a:pt x="1026942" y="14067"/>
                </a:cubicBezTo>
                <a:cubicBezTo>
                  <a:pt x="997466" y="17342"/>
                  <a:pt x="970671" y="32825"/>
                  <a:pt x="942536" y="42203"/>
                </a:cubicBezTo>
                <a:lnTo>
                  <a:pt x="900332" y="56270"/>
                </a:lnTo>
                <a:lnTo>
                  <a:pt x="858129" y="70338"/>
                </a:lnTo>
                <a:lnTo>
                  <a:pt x="815926" y="84406"/>
                </a:lnTo>
                <a:lnTo>
                  <a:pt x="787791" y="1266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4482806" y="5134708"/>
            <a:ext cx="876985" cy="534572"/>
          </a:xfrm>
          <a:custGeom>
            <a:avLst/>
            <a:gdLst>
              <a:gd name="connsiteX0" fmla="*/ 145465 w 876985"/>
              <a:gd name="connsiteY0" fmla="*/ 0 h 534572"/>
              <a:gd name="connsiteX1" fmla="*/ 567496 w 876985"/>
              <a:gd name="connsiteY1" fmla="*/ 28135 h 534572"/>
              <a:gd name="connsiteX2" fmla="*/ 694105 w 876985"/>
              <a:gd name="connsiteY2" fmla="*/ 42203 h 534572"/>
              <a:gd name="connsiteX3" fmla="*/ 778511 w 876985"/>
              <a:gd name="connsiteY3" fmla="*/ 84406 h 534572"/>
              <a:gd name="connsiteX4" fmla="*/ 834782 w 876985"/>
              <a:gd name="connsiteY4" fmla="*/ 168812 h 534572"/>
              <a:gd name="connsiteX5" fmla="*/ 876985 w 876985"/>
              <a:gd name="connsiteY5" fmla="*/ 253218 h 534572"/>
              <a:gd name="connsiteX6" fmla="*/ 862917 w 876985"/>
              <a:gd name="connsiteY6" fmla="*/ 407963 h 534572"/>
              <a:gd name="connsiteX7" fmla="*/ 834782 w 876985"/>
              <a:gd name="connsiteY7" fmla="*/ 450166 h 534572"/>
              <a:gd name="connsiteX8" fmla="*/ 750376 w 876985"/>
              <a:gd name="connsiteY8" fmla="*/ 520504 h 534572"/>
              <a:gd name="connsiteX9" fmla="*/ 708172 w 876985"/>
              <a:gd name="connsiteY9" fmla="*/ 534572 h 534572"/>
              <a:gd name="connsiteX10" fmla="*/ 131397 w 876985"/>
              <a:gd name="connsiteY10" fmla="*/ 520504 h 534572"/>
              <a:gd name="connsiteX11" fmla="*/ 89194 w 876985"/>
              <a:gd name="connsiteY11" fmla="*/ 506437 h 534572"/>
              <a:gd name="connsiteX12" fmla="*/ 32923 w 876985"/>
              <a:gd name="connsiteY12" fmla="*/ 450166 h 534572"/>
              <a:gd name="connsiteX13" fmla="*/ 32923 w 876985"/>
              <a:gd name="connsiteY13" fmla="*/ 253218 h 534572"/>
              <a:gd name="connsiteX14" fmla="*/ 89194 w 876985"/>
              <a:gd name="connsiteY14" fmla="*/ 196947 h 534572"/>
              <a:gd name="connsiteX15" fmla="*/ 173600 w 876985"/>
              <a:gd name="connsiteY15" fmla="*/ 140677 h 534572"/>
              <a:gd name="connsiteX16" fmla="*/ 201736 w 876985"/>
              <a:gd name="connsiteY16" fmla="*/ 98474 h 534572"/>
              <a:gd name="connsiteX17" fmla="*/ 243939 w 876985"/>
              <a:gd name="connsiteY17" fmla="*/ 84406 h 534572"/>
              <a:gd name="connsiteX18" fmla="*/ 258006 w 876985"/>
              <a:gd name="connsiteY18" fmla="*/ 14067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6985" h="534572">
                <a:moveTo>
                  <a:pt x="145465" y="0"/>
                </a:moveTo>
                <a:cubicBezTo>
                  <a:pt x="296223" y="8868"/>
                  <a:pt x="419405" y="14672"/>
                  <a:pt x="567496" y="28135"/>
                </a:cubicBezTo>
                <a:cubicBezTo>
                  <a:pt x="609784" y="31979"/>
                  <a:pt x="651902" y="37514"/>
                  <a:pt x="694105" y="42203"/>
                </a:cubicBezTo>
                <a:cubicBezTo>
                  <a:pt x="724211" y="52238"/>
                  <a:pt x="756051" y="58738"/>
                  <a:pt x="778511" y="84406"/>
                </a:cubicBezTo>
                <a:cubicBezTo>
                  <a:pt x="800778" y="109854"/>
                  <a:pt x="816025" y="140677"/>
                  <a:pt x="834782" y="168812"/>
                </a:cubicBezTo>
                <a:cubicBezTo>
                  <a:pt x="871142" y="223352"/>
                  <a:pt x="857571" y="194977"/>
                  <a:pt x="876985" y="253218"/>
                </a:cubicBezTo>
                <a:cubicBezTo>
                  <a:pt x="872296" y="304800"/>
                  <a:pt x="873769" y="357318"/>
                  <a:pt x="862917" y="407963"/>
                </a:cubicBezTo>
                <a:cubicBezTo>
                  <a:pt x="859374" y="424495"/>
                  <a:pt x="845606" y="437178"/>
                  <a:pt x="834782" y="450166"/>
                </a:cubicBezTo>
                <a:cubicBezTo>
                  <a:pt x="812559" y="476834"/>
                  <a:pt x="781993" y="504696"/>
                  <a:pt x="750376" y="520504"/>
                </a:cubicBezTo>
                <a:cubicBezTo>
                  <a:pt x="737113" y="527136"/>
                  <a:pt x="722240" y="529883"/>
                  <a:pt x="708172" y="534572"/>
                </a:cubicBezTo>
                <a:cubicBezTo>
                  <a:pt x="515914" y="529883"/>
                  <a:pt x="323514" y="529236"/>
                  <a:pt x="131397" y="520504"/>
                </a:cubicBezTo>
                <a:cubicBezTo>
                  <a:pt x="116584" y="519831"/>
                  <a:pt x="101261" y="515056"/>
                  <a:pt x="89194" y="506437"/>
                </a:cubicBezTo>
                <a:cubicBezTo>
                  <a:pt x="67609" y="491019"/>
                  <a:pt x="32923" y="450166"/>
                  <a:pt x="32923" y="450166"/>
                </a:cubicBezTo>
                <a:cubicBezTo>
                  <a:pt x="14373" y="375963"/>
                  <a:pt x="0" y="345402"/>
                  <a:pt x="32923" y="253218"/>
                </a:cubicBezTo>
                <a:cubicBezTo>
                  <a:pt x="41845" y="228237"/>
                  <a:pt x="67123" y="211661"/>
                  <a:pt x="89194" y="196947"/>
                </a:cubicBezTo>
                <a:lnTo>
                  <a:pt x="173600" y="140677"/>
                </a:lnTo>
                <a:cubicBezTo>
                  <a:pt x="182979" y="126609"/>
                  <a:pt x="188534" y="109036"/>
                  <a:pt x="201736" y="98474"/>
                </a:cubicBezTo>
                <a:cubicBezTo>
                  <a:pt x="213315" y="89211"/>
                  <a:pt x="233454" y="94892"/>
                  <a:pt x="243939" y="84406"/>
                </a:cubicBezTo>
                <a:cubicBezTo>
                  <a:pt x="260972" y="67373"/>
                  <a:pt x="258006" y="35485"/>
                  <a:pt x="258006" y="140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e toelichting 8"/>
          <p:cNvSpPr/>
          <p:nvPr/>
        </p:nvSpPr>
        <p:spPr>
          <a:xfrm>
            <a:off x="6228184" y="1628800"/>
            <a:ext cx="2088232" cy="1332728"/>
          </a:xfrm>
          <a:prstGeom prst="wedgeEllipseCallout">
            <a:avLst>
              <a:gd name="adj1" fmla="val -81179"/>
              <a:gd name="adj2" fmla="val -1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Klassieke (Grieks- Romeins) cultuur</a:t>
            </a:r>
            <a:endParaRPr lang="nl-NL" dirty="0"/>
          </a:p>
        </p:txBody>
      </p:sp>
      <p:sp>
        <p:nvSpPr>
          <p:cNvPr id="10" name="Ovale toelichting 9"/>
          <p:cNvSpPr/>
          <p:nvPr/>
        </p:nvSpPr>
        <p:spPr>
          <a:xfrm>
            <a:off x="2267744" y="3789040"/>
            <a:ext cx="2160240" cy="1080120"/>
          </a:xfrm>
          <a:prstGeom prst="wedgeEllipseCallout">
            <a:avLst>
              <a:gd name="adj1" fmla="val 11424"/>
              <a:gd name="adj2" fmla="val -83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Christendom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Ovale toelichting 10"/>
          <p:cNvSpPr/>
          <p:nvPr/>
        </p:nvSpPr>
        <p:spPr>
          <a:xfrm>
            <a:off x="5148064" y="3573016"/>
            <a:ext cx="2448272" cy="864096"/>
          </a:xfrm>
          <a:prstGeom prst="wedgeEllipseCallout">
            <a:avLst>
              <a:gd name="adj1" fmla="val -44531"/>
              <a:gd name="adj2" fmla="val -106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Germaanse </a:t>
            </a:r>
            <a:r>
              <a:rPr lang="nl-NL" smtClean="0"/>
              <a:t>/ Keltische </a:t>
            </a:r>
            <a:r>
              <a:rPr lang="nl-NL" dirty="0" smtClean="0"/>
              <a:t>cultuur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In Rome staat de San Clemente, een kerk uit de twaalfde eeuw. Onder de kerk</a:t>
            </a:r>
          </a:p>
          <a:p>
            <a:pPr marL="0" indent="0">
              <a:buNone/>
            </a:pPr>
            <a:r>
              <a:rPr lang="nl-NL" dirty="0"/>
              <a:t>bevinden zich drie oudere bouwlagen (van boven naar beneden):</a:t>
            </a:r>
          </a:p>
          <a:p>
            <a:pPr marL="0" indent="0">
              <a:buNone/>
            </a:pPr>
            <a:r>
              <a:rPr lang="nl-NL" dirty="0"/>
              <a:t>1 Een christelijke basiliek uit de vierde eeuw.</a:t>
            </a:r>
          </a:p>
          <a:p>
            <a:pPr marL="0" indent="0">
              <a:buNone/>
            </a:pPr>
            <a:r>
              <a:rPr lang="nl-NL" dirty="0"/>
              <a:t>2 Een Romeins huis uit de eerste eeuw. Consul Titus </a:t>
            </a:r>
            <a:r>
              <a:rPr lang="nl-NL" dirty="0" err="1"/>
              <a:t>Flavius</a:t>
            </a:r>
            <a:r>
              <a:rPr lang="nl-NL" dirty="0"/>
              <a:t> stelde zijn kelder</a:t>
            </a:r>
          </a:p>
          <a:p>
            <a:pPr marL="0" indent="0">
              <a:buNone/>
            </a:pPr>
            <a:r>
              <a:rPr lang="nl-NL" dirty="0"/>
              <a:t>beschikbaar voor geheime bijeenkomsten van christenen.</a:t>
            </a:r>
          </a:p>
          <a:p>
            <a:pPr marL="0" indent="0">
              <a:buNone/>
            </a:pPr>
            <a:r>
              <a:rPr lang="nl-NL" dirty="0"/>
              <a:t>3 Een Mithras-heiligdom. Deze Perzische zonnecultus kwam in de eerste</a:t>
            </a:r>
          </a:p>
          <a:p>
            <a:pPr marL="0" indent="0">
              <a:buNone/>
            </a:pPr>
            <a:r>
              <a:rPr lang="nl-NL" dirty="0"/>
              <a:t>eeuw naar Rome via de Oosterse provincies en was vooral onder soldaten</a:t>
            </a:r>
          </a:p>
          <a:p>
            <a:pPr marL="0" indent="0">
              <a:buNone/>
            </a:pPr>
            <a:r>
              <a:rPr lang="nl-NL" dirty="0"/>
              <a:t>populair.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Hierbij </a:t>
            </a:r>
            <a:r>
              <a:rPr lang="nl-NL" dirty="0"/>
              <a:t>kun je de volgende bewering doen:</a:t>
            </a:r>
          </a:p>
          <a:p>
            <a:pPr marL="0" indent="0">
              <a:buNone/>
            </a:pPr>
            <a:r>
              <a:rPr lang="nl-NL" dirty="0"/>
              <a:t>De San Clemente illustreert de opkomst van het christendom.</a:t>
            </a:r>
          </a:p>
          <a:p>
            <a:pPr marL="0" indent="0">
              <a:buNone/>
            </a:pPr>
            <a:r>
              <a:rPr lang="nl-NL" dirty="0"/>
              <a:t>3p </a:t>
            </a:r>
            <a:r>
              <a:rPr lang="nl-NL" b="1" dirty="0" smtClean="0"/>
              <a:t> </a:t>
            </a:r>
            <a:r>
              <a:rPr lang="nl-NL" dirty="0"/>
              <a:t>Toon dit met deze drie gegevens aan, door bij elke laag aan te geven wat </a:t>
            </a:r>
            <a:r>
              <a:rPr lang="nl-NL" dirty="0" smtClean="0"/>
              <a:t>de positie </a:t>
            </a:r>
            <a:r>
              <a:rPr lang="nl-NL" dirty="0"/>
              <a:t>van het christendom in die tijd was.</a:t>
            </a:r>
          </a:p>
        </p:txBody>
      </p:sp>
    </p:spTree>
    <p:extLst>
      <p:ext uri="{BB962C8B-B14F-4D97-AF65-F5344CB8AC3E}">
        <p14:creationId xmlns:p14="http://schemas.microsoft.com/office/powerpoint/2010/main" val="136808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3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 het antwoord moet blijken dat: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oudste laag (het Mithras-heiligdom) vind je nog geen overblijfselen van de christelijke cultus; het christendom is blijkbaar nog een van vele sekten die in het Romeinse Rijk bestaan 1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middelste laag een hoge Romeinse functionaris sympathiek staat tegenover het christendom / het christendom voet aan de grond krijgt in Rome 1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bovenste laag het christendom “bovengronds” gekomen is / staatsgodsdienst is geworden in Rome 1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12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ontwikkeling van het jodendom en het christendom als de eerste </a:t>
            </a:r>
            <a:r>
              <a:rPr lang="nl-NL" dirty="0" smtClean="0">
                <a:solidFill>
                  <a:srgbClr val="FF0000"/>
                </a:solidFill>
              </a:rPr>
              <a:t>monotheïstische </a:t>
            </a:r>
            <a:r>
              <a:rPr lang="nl-NL" dirty="0" smtClean="0"/>
              <a:t>godsdiensten.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89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err="1" smtClean="0"/>
              <a:t>Monotheïstische</a:t>
            </a:r>
            <a:r>
              <a:rPr lang="nl-NL" b="1" u="sng" dirty="0" smtClean="0"/>
              <a:t> geloven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4.bp.blogspot.com/-Lde06LDAX3s/UCwnPbZDk4I/AAAAAAAAYsE/io97NqRzCdY/s1600/religion+map+of+the+wor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616624" cy="4634482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7308304" y="2276872"/>
            <a:ext cx="1584176" cy="2736304"/>
          </a:xfrm>
          <a:prstGeom prst="wedgeEllipseCallout">
            <a:avLst>
              <a:gd name="adj1" fmla="val -284950"/>
              <a:gd name="adj2" fmla="val -91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Mono-</a:t>
            </a:r>
            <a:r>
              <a:rPr lang="nl-NL" dirty="0" err="1" smtClean="0"/>
              <a:t>theistisch</a:t>
            </a:r>
            <a:r>
              <a:rPr lang="nl-NL" dirty="0" smtClean="0"/>
              <a:t> = </a:t>
            </a:r>
          </a:p>
          <a:p>
            <a:pPr algn="ctr"/>
            <a:r>
              <a:rPr lang="nl-NL" dirty="0" smtClean="0"/>
              <a:t>Geloven in één god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Jodendom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Oudste </a:t>
            </a:r>
            <a:r>
              <a:rPr lang="nl-NL" dirty="0" smtClean="0">
                <a:solidFill>
                  <a:srgbClr val="FF0000"/>
                </a:solidFill>
              </a:rPr>
              <a:t>monotheïstische</a:t>
            </a:r>
            <a:r>
              <a:rPr lang="nl-NL" dirty="0" smtClean="0"/>
              <a:t> geloof ter wereld:</a:t>
            </a:r>
          </a:p>
          <a:p>
            <a:pPr>
              <a:buNone/>
            </a:pPr>
            <a:r>
              <a:rPr lang="nl-NL" dirty="0" smtClean="0"/>
              <a:t>Kenmerken: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Het jodendom is strikt monotheïstisch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 één god (JHWH)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Joden beschouwen zichzelf als ‘</a:t>
            </a:r>
            <a:r>
              <a:rPr lang="nl-NL" i="1" dirty="0" smtClean="0"/>
              <a:t>het uitverkoren volk</a:t>
            </a:r>
            <a:r>
              <a:rPr lang="nl-NL" dirty="0" smtClean="0"/>
              <a:t>’ </a:t>
            </a:r>
            <a:r>
              <a:rPr lang="nl-NL" sz="2600" i="1" dirty="0" smtClean="0"/>
              <a:t>(door god aangewezen volk wat beschermd en begunstigd wordt door god)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het jodendom is het heilige boek zeer belangrijk (Thora)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het jodendom zijn strikte religieuze voorschriften en regels (bijv. de spijzenwet: wat je wel en niet mag eten)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Door de strikte regels en hun (in de ogen van andere beschavingen) aparte geloof werden de joden vaak gezien als lastpakken en ‘outcast’: dit heeft o.a. geleid tot vervolging, moord, discriminatie enz. (</a:t>
            </a:r>
            <a:r>
              <a:rPr lang="nl-NL" dirty="0" smtClean="0">
                <a:solidFill>
                  <a:srgbClr val="FF0000"/>
                </a:solidFill>
              </a:rPr>
              <a:t>antisemitisme</a:t>
            </a:r>
            <a:r>
              <a:rPr lang="nl-NL" dirty="0" smtClean="0"/>
              <a:t>) </a:t>
            </a:r>
            <a:r>
              <a:rPr lang="nl-NL" dirty="0" smtClean="0">
                <a:sym typeface="Wingdings" pitchFamily="2" charset="2"/>
              </a:rPr>
              <a:t> diaspora (verspreiding van de joden) over de rest van Europa </a:t>
            </a:r>
            <a:endParaRPr lang="nl-NL" dirty="0" smtClean="0"/>
          </a:p>
          <a:p>
            <a:pPr marL="914400" lvl="1" indent="-514350">
              <a:buFont typeface="+mj-lt"/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9512" y="6233772"/>
            <a:ext cx="457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https://nl.wikipedia.org/wiki/God_(jodendom)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Jodendom = eenheid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Maar… hier en daar verschillen van inzicht:</a:t>
            </a:r>
          </a:p>
          <a:p>
            <a:pPr>
              <a:buNone/>
            </a:pPr>
            <a:r>
              <a:rPr lang="nl-NL" dirty="0" smtClean="0"/>
              <a:t>-	sektes: bijv. joden die zich in de woestijn terugtrokken</a:t>
            </a:r>
          </a:p>
          <a:p>
            <a:pPr>
              <a:buFontTx/>
              <a:buChar char="-"/>
            </a:pPr>
            <a:r>
              <a:rPr lang="nl-NL" dirty="0" smtClean="0"/>
              <a:t>Idee van de opstanding van de Messias (dit idee ontstond rond de 2</a:t>
            </a:r>
            <a:r>
              <a:rPr lang="nl-NL" baseline="30000" dirty="0" smtClean="0"/>
              <a:t>e</a:t>
            </a:r>
            <a:r>
              <a:rPr lang="nl-NL" dirty="0" smtClean="0"/>
              <a:t> eeuw voor Christus)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 descr="File:12 Tribes of Israel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752850" cy="5715000"/>
          </a:xfrm>
          <a:prstGeom prst="rect">
            <a:avLst/>
          </a:prstGeom>
          <a:noFill/>
        </p:spPr>
      </p:pic>
      <p:sp>
        <p:nvSpPr>
          <p:cNvPr id="8" name="Ovale toelichting 7"/>
          <p:cNvSpPr/>
          <p:nvPr/>
        </p:nvSpPr>
        <p:spPr>
          <a:xfrm>
            <a:off x="4139952" y="404664"/>
            <a:ext cx="4248472" cy="2232248"/>
          </a:xfrm>
          <a:prstGeom prst="wedgeEllipseCallout">
            <a:avLst>
              <a:gd name="adj1" fmla="val -95651"/>
              <a:gd name="adj2" fmla="val 112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Rond 26 / 30 n Chr. Joodse predikant Jezus van Nazareth</a:t>
            </a:r>
            <a:endParaRPr lang="nl-NL" dirty="0"/>
          </a:p>
        </p:txBody>
      </p:sp>
      <p:sp>
        <p:nvSpPr>
          <p:cNvPr id="9" name="Ovale toelichting 8"/>
          <p:cNvSpPr/>
          <p:nvPr/>
        </p:nvSpPr>
        <p:spPr>
          <a:xfrm>
            <a:off x="4427984" y="2780928"/>
            <a:ext cx="3888432" cy="1656184"/>
          </a:xfrm>
          <a:prstGeom prst="wedgeEllipseCallout">
            <a:avLst>
              <a:gd name="adj1" fmla="val -107043"/>
              <a:gd name="adj2" fmla="val 2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Jezus predikte naastenliefde, zei dat hij een zoon van god was en een Messias. </a:t>
            </a:r>
            <a:endParaRPr lang="nl-NL" dirty="0"/>
          </a:p>
        </p:txBody>
      </p:sp>
      <p:sp>
        <p:nvSpPr>
          <p:cNvPr id="10" name="Ovale toelichting 9"/>
          <p:cNvSpPr/>
          <p:nvPr/>
        </p:nvSpPr>
        <p:spPr>
          <a:xfrm>
            <a:off x="4499992" y="4653136"/>
            <a:ext cx="4032448" cy="1584176"/>
          </a:xfrm>
          <a:prstGeom prst="wedgeEllipseCallout">
            <a:avLst>
              <a:gd name="adj1" fmla="val -107757"/>
              <a:gd name="adj2" fmla="val -8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Hij werd opgepakt door de Romeinen in opdracht van Joodse elite (o.a. priesters) die hem als een godslasteraar zagen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 descr="http://www.lostseed.com/extras/free-graphics/images/jesus-pictures/jesus-and-apos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72924" cy="5085184"/>
          </a:xfrm>
          <a:prstGeom prst="rect">
            <a:avLst/>
          </a:prstGeom>
          <a:noFill/>
        </p:spPr>
      </p:pic>
      <p:sp>
        <p:nvSpPr>
          <p:cNvPr id="9" name="Stroomdiagram: Ponsband 8"/>
          <p:cNvSpPr/>
          <p:nvPr/>
        </p:nvSpPr>
        <p:spPr>
          <a:xfrm>
            <a:off x="683568" y="260648"/>
            <a:ext cx="7920880" cy="14527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verhaal van Jezus kun je zien als een stroming binnen het </a:t>
            </a:r>
            <a:r>
              <a:rPr lang="nl-NL" dirty="0" err="1" smtClean="0"/>
              <a:t>jodendom</a:t>
            </a:r>
            <a:r>
              <a:rPr lang="nl-NL" dirty="0" smtClean="0"/>
              <a:t>, later is daar een nieuw geloof uit ontstaan.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60" name="Picture 4" descr="http://kattekliek.files.wordpress.com/2008/09/jesus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5319401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971600" y="5085184"/>
            <a:ext cx="73448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Na de kruisdood van Jezus gingen de volgelingen van Jezus zijn verhaal doorvertellen en later ook opschrijven: het begin van het ontstaan van het christendom.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heilige geschriften. 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sz="3200" dirty="0"/>
              <a:t>Oude testament</a:t>
            </a:r>
          </a:p>
          <a:p>
            <a:r>
              <a:rPr lang="nl-NL" dirty="0"/>
              <a:t>(</a:t>
            </a: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deel van de Bijbel, de heilige joodse boeken, </a:t>
            </a:r>
            <a:r>
              <a:rPr lang="nl-NL" dirty="0" err="1" smtClean="0"/>
              <a:t>Tenach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sz="3200" dirty="0"/>
              <a:t>Nieuwe testament</a:t>
            </a:r>
            <a:r>
              <a:rPr lang="nl-NL" sz="3200" dirty="0">
                <a:latin typeface="Verdana" pitchFamily="34" charset="0"/>
              </a:rPr>
              <a:t> </a:t>
            </a:r>
          </a:p>
          <a:p>
            <a:r>
              <a:rPr lang="nl-NL" dirty="0" smtClean="0"/>
              <a:t>(2</a:t>
            </a:r>
            <a:r>
              <a:rPr lang="nl-NL" baseline="30000" dirty="0" smtClean="0"/>
              <a:t>e</a:t>
            </a:r>
            <a:r>
              <a:rPr lang="nl-NL" dirty="0" smtClean="0"/>
              <a:t> deel van de Bijbel, leven van Jezus,</a:t>
            </a:r>
          </a:p>
          <a:p>
            <a:r>
              <a:rPr lang="nl-NL" dirty="0" smtClean="0"/>
              <a:t>Evangel</a:t>
            </a:r>
            <a:r>
              <a:rPr lang="nl-NL" dirty="0" smtClean="0">
                <a:latin typeface="+mj-lt"/>
              </a:rPr>
              <a:t>ië</a:t>
            </a:r>
            <a:r>
              <a:rPr lang="nl-NL" dirty="0" smtClean="0"/>
              <a:t>n </a:t>
            </a:r>
            <a:r>
              <a:rPr lang="nl-NL" dirty="0" smtClean="0">
                <a:sym typeface="Wingdings" pitchFamily="2" charset="2"/>
              </a:rPr>
              <a:t> betekent in het Grieks ‘goede of blije boodschap’.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5" descr="250px-Gutenberg_bible_Old_Testament_Epistle_of_St_Jerome">
            <a:hlinkClick r:id="rId2" tooltip="Gutenberg bible Old Testament Epistle of St Jerome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565400"/>
            <a:ext cx="2381250" cy="3314700"/>
          </a:xfrm>
          <a:prstGeom prst="rect">
            <a:avLst/>
          </a:prstGeom>
          <a:noFill/>
        </p:spPr>
      </p:pic>
      <p:pic>
        <p:nvPicPr>
          <p:cNvPr id="8" name="Picture 13" descr="tuindorp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76872"/>
            <a:ext cx="2165350" cy="3629025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4716016" y="2420888"/>
            <a:ext cx="165618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 smtClean="0"/>
              <a:t>Nieuwe testament:</a:t>
            </a:r>
          </a:p>
          <a:p>
            <a:r>
              <a:rPr lang="nl-NL" sz="1400" dirty="0" smtClean="0"/>
              <a:t>Vier evangeliën</a:t>
            </a:r>
          </a:p>
          <a:p>
            <a:r>
              <a:rPr lang="nl-NL" sz="1400" dirty="0" smtClean="0"/>
              <a:t>1.Evangelie van Mattheus</a:t>
            </a:r>
          </a:p>
          <a:p>
            <a:r>
              <a:rPr lang="nl-NL" sz="1400" dirty="0" smtClean="0"/>
              <a:t>2. Evangelie van Marcus</a:t>
            </a:r>
          </a:p>
          <a:p>
            <a:r>
              <a:rPr lang="nl-NL" sz="1400" dirty="0" smtClean="0"/>
              <a:t>3. Evangelie van Lucas</a:t>
            </a:r>
          </a:p>
          <a:p>
            <a:r>
              <a:rPr lang="nl-NL" sz="1400" dirty="0" smtClean="0"/>
              <a:t>4. Evangelie van Johannes</a:t>
            </a:r>
          </a:p>
          <a:p>
            <a:endParaRPr lang="nl-NL" sz="1400" dirty="0" smtClean="0"/>
          </a:p>
          <a:p>
            <a:r>
              <a:rPr lang="nl-NL" sz="1400" dirty="0" smtClean="0"/>
              <a:t>Datering: ong. tussen 50 n Chr. tot begin 2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eeuw n. Chr.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807</Words>
  <Application>Microsoft Office PowerPoint</Application>
  <PresentationFormat>Diavoorstelling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Office-thema</vt:lpstr>
      <vt:lpstr>Tijdvak 2 ‘De tijd van Grieken en Romeinen’</vt:lpstr>
      <vt:lpstr>Kenmerkend aspect</vt:lpstr>
      <vt:lpstr>Monotheïstische geloven</vt:lpstr>
      <vt:lpstr>Jodendom</vt:lpstr>
      <vt:lpstr>Jodendom = eenheid</vt:lpstr>
      <vt:lpstr>PowerPoint-presentatie</vt:lpstr>
      <vt:lpstr>PowerPoint-presentatie</vt:lpstr>
      <vt:lpstr>PowerPoint-presentatie</vt:lpstr>
      <vt:lpstr>De heilige geschriften. </vt:lpstr>
      <vt:lpstr>Kenmerken christendom</vt:lpstr>
      <vt:lpstr>PowerPoint-presentatie</vt:lpstr>
      <vt:lpstr>PowerPoint-presentatie</vt:lpstr>
      <vt:lpstr>Toch werden christenen flink vervolgd….</vt:lpstr>
      <vt:lpstr>Na de fanatieke kerstening van het midden oosten en het oostelijk deel van Europa…</vt:lpstr>
      <vt:lpstr>312 n Chr. </vt:lpstr>
      <vt:lpstr>Later in 392 (onder keizer Theodosius)… staatsgodsdienst en nu: de grootste godsdienst te wereld (NB in verschillende vormen: Rooms-Katholiek, Protestants, Orthodox christendom enz. )</vt:lpstr>
      <vt:lpstr>Christelijke normen en waarden vormen ook de basis van onze westerse denken / cultuur </vt:lpstr>
      <vt:lpstr>Examenvraag</vt:lpstr>
      <vt:lpstr>Antwoord examenvraag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2 ‘De tijd van Grieken en Romeinen’</dc:title>
  <dc:creator>Kristel Biemans</dc:creator>
  <cp:lastModifiedBy>Kristel Biemans</cp:lastModifiedBy>
  <cp:revision>16</cp:revision>
  <dcterms:created xsi:type="dcterms:W3CDTF">2014-09-23T08:43:36Z</dcterms:created>
  <dcterms:modified xsi:type="dcterms:W3CDTF">2017-09-14T08:09:05Z</dcterms:modified>
</cp:coreProperties>
</file>